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Quattrocento" panose="020B0604020202020204" charset="0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21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058716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Автозаполнение ячеек в Excel: Ваш путь к эффективности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359" y="610791"/>
            <a:ext cx="9748718" cy="522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Что такое автозаполнение и почему это важно?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777359" y="1582817"/>
            <a:ext cx="6266974" cy="2842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Автозаполнение в Excel — это мощная функция, которая позволяет автоматически вводить данные, основываясь на существующих шаблонах. Она значительно упрощает работу с большими объемами информации, сокращает время на ручной ввод и минимизирует вероятность ошибок. От простых последовательностей до сложных формул, автозаполнение превращает рутинные задачи в мгновенные операции.</a:t>
            </a:r>
            <a:endParaRPr lang="en-US" sz="1700" dirty="0"/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B32D751A-8D7E-4CC9-A7D7-123F767A5547}"/>
              </a:ext>
            </a:extLst>
          </p:cNvPr>
          <p:cNvSpPr/>
          <p:nvPr/>
        </p:nvSpPr>
        <p:spPr>
          <a:xfrm>
            <a:off x="8113157" y="5051521"/>
            <a:ext cx="6417588" cy="3075861"/>
          </a:xfrm>
          <a:prstGeom prst="roundRect">
            <a:avLst>
              <a:gd name="adj" fmla="val 4757"/>
            </a:avLst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069" y="1123517"/>
            <a:ext cx="6372157" cy="63721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052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5455" y="3422333"/>
            <a:ext cx="8029575" cy="528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Основы автозаполнения: Числа и даты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785455" y="4539377"/>
            <a:ext cx="6417588" cy="3075861"/>
          </a:xfrm>
          <a:prstGeom prst="roundRect">
            <a:avLst>
              <a:gd name="adj" fmla="val 4757"/>
            </a:avLst>
          </a:prstGeom>
          <a:solidFill>
            <a:srgbClr val="123332"/>
          </a:solidFill>
          <a:ln/>
        </p:spPr>
      </p:sp>
      <p:sp>
        <p:nvSpPr>
          <p:cNvPr id="5" name="Shape 2"/>
          <p:cNvSpPr/>
          <p:nvPr/>
        </p:nvSpPr>
        <p:spPr>
          <a:xfrm>
            <a:off x="785455" y="4508897"/>
            <a:ext cx="6417588" cy="121920"/>
          </a:xfrm>
          <a:prstGeom prst="roundRect">
            <a:avLst>
              <a:gd name="adj" fmla="val 27611"/>
            </a:avLst>
          </a:prstGeom>
          <a:solidFill>
            <a:srgbClr val="EF9C82"/>
          </a:solidFill>
          <a:ln/>
        </p:spPr>
      </p:sp>
      <p:sp>
        <p:nvSpPr>
          <p:cNvPr id="6" name="Shape 3"/>
          <p:cNvSpPr/>
          <p:nvPr/>
        </p:nvSpPr>
        <p:spPr>
          <a:xfrm>
            <a:off x="3657600" y="4202787"/>
            <a:ext cx="673179" cy="673179"/>
          </a:xfrm>
          <a:prstGeom prst="roundRect">
            <a:avLst>
              <a:gd name="adj" fmla="val 135833"/>
            </a:avLst>
          </a:prstGeom>
          <a:solidFill>
            <a:srgbClr val="EF9C82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530" y="4371023"/>
            <a:ext cx="269200" cy="33659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40249" y="5100399"/>
            <a:ext cx="4031694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Числовые последовательности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1040249" y="5564981"/>
            <a:ext cx="5908000" cy="1795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Excel легко распознает числовые паттерны, будь то арифметическая прогрессия (1, 2, 3...) или повторяющиеся значения. Просто введите несколько первых чисел, выделите их и перетащите маркер автозаполнения.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8113157" y="5051521"/>
            <a:ext cx="6417588" cy="3075861"/>
          </a:xfrm>
          <a:prstGeom prst="roundRect">
            <a:avLst>
              <a:gd name="adj" fmla="val 4757"/>
            </a:avLst>
          </a:prstGeom>
          <a:solidFill>
            <a:srgbClr val="123332"/>
          </a:solidFill>
          <a:ln/>
        </p:spPr>
      </p:sp>
      <p:sp>
        <p:nvSpPr>
          <p:cNvPr id="11" name="Shape 7"/>
          <p:cNvSpPr/>
          <p:nvPr/>
        </p:nvSpPr>
        <p:spPr>
          <a:xfrm>
            <a:off x="7427357" y="4508897"/>
            <a:ext cx="6417588" cy="121920"/>
          </a:xfrm>
          <a:prstGeom prst="roundRect">
            <a:avLst>
              <a:gd name="adj" fmla="val 27611"/>
            </a:avLst>
          </a:prstGeom>
          <a:solidFill>
            <a:srgbClr val="EF9C82"/>
          </a:solidFill>
          <a:ln/>
        </p:spPr>
      </p:sp>
      <p:sp>
        <p:nvSpPr>
          <p:cNvPr id="12" name="Shape 8"/>
          <p:cNvSpPr/>
          <p:nvPr/>
        </p:nvSpPr>
        <p:spPr>
          <a:xfrm>
            <a:off x="10299502" y="4202787"/>
            <a:ext cx="673179" cy="673179"/>
          </a:xfrm>
          <a:prstGeom prst="roundRect">
            <a:avLst>
              <a:gd name="adj" fmla="val 135833"/>
            </a:avLst>
          </a:prstGeom>
          <a:solidFill>
            <a:srgbClr val="EF9C82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1432" y="4371023"/>
            <a:ext cx="269200" cy="33659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682151" y="5100399"/>
            <a:ext cx="4205645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Автоматическое заполнение дат</a:t>
            </a:r>
            <a:endParaRPr lang="en-US" sz="2050" dirty="0"/>
          </a:p>
        </p:txBody>
      </p:sp>
      <p:sp>
        <p:nvSpPr>
          <p:cNvPr id="15" name="Text 10"/>
          <p:cNvSpPr/>
          <p:nvPr/>
        </p:nvSpPr>
        <p:spPr>
          <a:xfrm>
            <a:off x="7682151" y="5564981"/>
            <a:ext cx="5908000" cy="1795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Функция автозаполнения идеально подходит для работы с датами и временем. Она позволяет быстро создавать последовательности по дням, неделям, месяцам или годам, а также заполнять дни недели и названия месяцев.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31877"/>
            <a:ext cx="12954952" cy="1126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Заполнение рядов и столбцов: Простые формулы и последовательности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37724" y="2343031"/>
            <a:ext cx="7539395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Автозаполнение не ограничивается только числами и датами. Вы можете использовать его для быстрого распространения формул по всему диапазону данных. Например, если у вас есть формула для расчета суммы в одной ячейке, просто перетащите маркер автозаполнения, чтобы применить ее ко всем остальным ячейкам в столбце или строке, автоматически корректируя ссылки.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837724" y="5239583"/>
            <a:ext cx="753939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Мгновенное копирование формул с относительными ссылками.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6089333"/>
            <a:ext cx="753939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Быстрое создание последовательных списков (например, "Пункт 1", "Пункт 2").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6939082"/>
            <a:ext cx="753939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Экономия времени при работе с типовыми данными.</a:t>
            </a:r>
            <a:endParaRPr lang="en-US" sz="185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7A31CD58-A819-4A6F-99DA-F6DC7CDFF6F8}"/>
              </a:ext>
            </a:extLst>
          </p:cNvPr>
          <p:cNvSpPr/>
          <p:nvPr/>
        </p:nvSpPr>
        <p:spPr>
          <a:xfrm>
            <a:off x="8113157" y="5051521"/>
            <a:ext cx="6417588" cy="3075861"/>
          </a:xfrm>
          <a:prstGeom prst="roundRect">
            <a:avLst>
              <a:gd name="adj" fmla="val 4757"/>
            </a:avLst>
          </a:prstGeom>
          <a:solidFill>
            <a:srgbClr val="123332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621" y="2490550"/>
            <a:ext cx="4831556" cy="4831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8665" y="909042"/>
            <a:ext cx="7646670" cy="1006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Автозаполнение формул: Экономим время и избегаем ошибок</a:t>
            </a:r>
            <a:endParaRPr lang="en-US" sz="3150" dirty="0"/>
          </a:p>
        </p:txBody>
      </p:sp>
      <p:sp>
        <p:nvSpPr>
          <p:cNvPr id="4" name="Shape 1"/>
          <p:cNvSpPr/>
          <p:nvPr/>
        </p:nvSpPr>
        <p:spPr>
          <a:xfrm>
            <a:off x="748665" y="2156222"/>
            <a:ext cx="7646670" cy="5164217"/>
          </a:xfrm>
          <a:prstGeom prst="roundRect">
            <a:avLst>
              <a:gd name="adj" fmla="val 621"/>
            </a:avLst>
          </a:prstGeom>
          <a:solidFill>
            <a:srgbClr val="315251"/>
          </a:solidFill>
          <a:ln/>
        </p:spPr>
      </p:sp>
      <p:sp>
        <p:nvSpPr>
          <p:cNvPr id="5" name="Shape 2"/>
          <p:cNvSpPr/>
          <p:nvPr/>
        </p:nvSpPr>
        <p:spPr>
          <a:xfrm>
            <a:off x="748665" y="2156222"/>
            <a:ext cx="3823335" cy="3266718"/>
          </a:xfrm>
          <a:prstGeom prst="roundRect">
            <a:avLst>
              <a:gd name="adj" fmla="val 982"/>
            </a:avLst>
          </a:prstGeom>
          <a:solidFill>
            <a:srgbClr val="6F7F71"/>
          </a:solidFill>
          <a:ln/>
        </p:spPr>
      </p:sp>
      <p:sp>
        <p:nvSpPr>
          <p:cNvPr id="6" name="Text 3"/>
          <p:cNvSpPr/>
          <p:nvPr/>
        </p:nvSpPr>
        <p:spPr>
          <a:xfrm>
            <a:off x="962501" y="2370058"/>
            <a:ext cx="2740223" cy="314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Быстрое копирование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962501" y="2812971"/>
            <a:ext cx="3395663" cy="2396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Введите формулу один раз, а затем используйте маркер автозаполнения для мгновенного копирования ее в соседние ячейки, автоматически корректируя ссылки.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4572000" y="2156222"/>
            <a:ext cx="3823335" cy="3266718"/>
          </a:xfrm>
          <a:prstGeom prst="rect">
            <a:avLst/>
          </a:prstGeom>
          <a:solidFill>
            <a:srgbClr val="6F7F71"/>
          </a:solidFill>
          <a:ln/>
        </p:spPr>
      </p:sp>
      <p:sp>
        <p:nvSpPr>
          <p:cNvPr id="9" name="Shape 6"/>
          <p:cNvSpPr/>
          <p:nvPr/>
        </p:nvSpPr>
        <p:spPr>
          <a:xfrm>
            <a:off x="4572000" y="2156222"/>
            <a:ext cx="30480" cy="3266718"/>
          </a:xfrm>
          <a:prstGeom prst="roundRect">
            <a:avLst>
              <a:gd name="adj" fmla="val 105276"/>
            </a:avLst>
          </a:prstGeom>
          <a:solidFill>
            <a:srgbClr val="88988A"/>
          </a:solidFill>
          <a:ln/>
        </p:spPr>
      </p:sp>
      <p:sp>
        <p:nvSpPr>
          <p:cNvPr id="10" name="Text 7"/>
          <p:cNvSpPr/>
          <p:nvPr/>
        </p:nvSpPr>
        <p:spPr>
          <a:xfrm>
            <a:off x="4785836" y="2370058"/>
            <a:ext cx="3395663" cy="629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Относительные и абсолютные ссылки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4785836" y="3127534"/>
            <a:ext cx="3395663" cy="2053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Понимание разницы между относительными (A1) и абсолютными ($A$1) ссылками имеет решающее значение для эффективного автозаполнения формул без ошибок.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748665" y="5422940"/>
            <a:ext cx="7646670" cy="1897499"/>
          </a:xfrm>
          <a:prstGeom prst="rect">
            <a:avLst/>
          </a:prstGeom>
          <a:solidFill>
            <a:srgbClr val="6F7F71"/>
          </a:solidFill>
          <a:ln/>
        </p:spPr>
      </p:sp>
      <p:sp>
        <p:nvSpPr>
          <p:cNvPr id="13" name="Shape 10"/>
          <p:cNvSpPr/>
          <p:nvPr/>
        </p:nvSpPr>
        <p:spPr>
          <a:xfrm>
            <a:off x="748665" y="5422940"/>
            <a:ext cx="7646670" cy="30480"/>
          </a:xfrm>
          <a:prstGeom prst="roundRect">
            <a:avLst>
              <a:gd name="adj" fmla="val 105276"/>
            </a:avLst>
          </a:prstGeom>
          <a:solidFill>
            <a:srgbClr val="88988A"/>
          </a:solidFill>
          <a:ln/>
        </p:spPr>
      </p:sp>
      <p:sp>
        <p:nvSpPr>
          <p:cNvPr id="14" name="Text 11"/>
          <p:cNvSpPr/>
          <p:nvPr/>
        </p:nvSpPr>
        <p:spPr>
          <a:xfrm>
            <a:off x="962501" y="5636776"/>
            <a:ext cx="2516624" cy="314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Избегайте ошибок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962501" y="6079688"/>
            <a:ext cx="7218998" cy="10269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Автозаполнение уменьшает вероятность ручных ошибок, которые могут возникнуть при повторном вводе или редактировании каждой формулы вручную.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6">
            <a:extLst>
              <a:ext uri="{FF2B5EF4-FFF2-40B4-BE49-F238E27FC236}">
                <a16:creationId xmlns:a16="http://schemas.microsoft.com/office/drawing/2014/main" id="{441C17B6-D332-4106-9CAB-4C7E4F7CE036}"/>
              </a:ext>
            </a:extLst>
          </p:cNvPr>
          <p:cNvSpPr/>
          <p:nvPr/>
        </p:nvSpPr>
        <p:spPr>
          <a:xfrm>
            <a:off x="8113157" y="5051521"/>
            <a:ext cx="6417588" cy="3075861"/>
          </a:xfrm>
          <a:prstGeom prst="roundRect">
            <a:avLst>
              <a:gd name="adj" fmla="val 4757"/>
            </a:avLst>
          </a:prstGeom>
          <a:solidFill>
            <a:srgbClr val="123332"/>
          </a:solidFill>
          <a:ln/>
        </p:spPr>
      </p:sp>
      <p:sp>
        <p:nvSpPr>
          <p:cNvPr id="2" name="Text 0"/>
          <p:cNvSpPr/>
          <p:nvPr/>
        </p:nvSpPr>
        <p:spPr>
          <a:xfrm>
            <a:off x="685324" y="538520"/>
            <a:ext cx="9391531" cy="460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9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Советы и хитрости для продвинутых пользователей</a:t>
            </a:r>
            <a:endParaRPr lang="en-US" sz="2900" dirty="0"/>
          </a:p>
        </p:txBody>
      </p:sp>
      <p:sp>
        <p:nvSpPr>
          <p:cNvPr id="3" name="Shape 1"/>
          <p:cNvSpPr/>
          <p:nvPr/>
        </p:nvSpPr>
        <p:spPr>
          <a:xfrm>
            <a:off x="685324" y="1390888"/>
            <a:ext cx="1657469" cy="1423511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3" y="1930479"/>
            <a:ext cx="275273" cy="34421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38532" y="1586627"/>
            <a:ext cx="3932873" cy="287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Двойной клик для автозаполнения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2538532" y="1991916"/>
            <a:ext cx="11210806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Вместо перетаскивания просто дважды щелкните маркер автозаполнения, чтобы мгновенно заполнить столбец до конца смежных данных.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2440662" y="2804874"/>
            <a:ext cx="11406545" cy="11430"/>
          </a:xfrm>
          <a:prstGeom prst="roundRect">
            <a:avLst>
              <a:gd name="adj" fmla="val 256990"/>
            </a:avLst>
          </a:prstGeom>
          <a:solidFill>
            <a:srgbClr val="4A6B6A"/>
          </a:solidFill>
          <a:ln/>
        </p:spPr>
      </p:sp>
      <p:sp>
        <p:nvSpPr>
          <p:cNvPr id="8" name="Shape 5"/>
          <p:cNvSpPr/>
          <p:nvPr/>
        </p:nvSpPr>
        <p:spPr>
          <a:xfrm>
            <a:off x="685324" y="2912269"/>
            <a:ext cx="3314938" cy="1736884"/>
          </a:xfrm>
          <a:prstGeom prst="roundRect">
            <a:avLst>
              <a:gd name="adj" fmla="val 1691"/>
            </a:avLst>
          </a:prstGeom>
          <a:solidFill>
            <a:srgbClr val="315251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157" y="3608546"/>
            <a:ext cx="275273" cy="34421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196001" y="3108008"/>
            <a:ext cx="3198138" cy="287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Параметры автозаполнения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4196001" y="3513296"/>
            <a:ext cx="9553337" cy="940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После автозаполнения появится маленькая кнопка с опциями, позволяющая выбрать, как заполнять данные: копировать ячейки, заполнять только форматы или заполнять только значения.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4098131" y="4639628"/>
            <a:ext cx="9749076" cy="11430"/>
          </a:xfrm>
          <a:prstGeom prst="roundRect">
            <a:avLst>
              <a:gd name="adj" fmla="val 256990"/>
            </a:avLst>
          </a:prstGeom>
          <a:solidFill>
            <a:srgbClr val="4A6B6A"/>
          </a:solidFill>
          <a:ln/>
        </p:spPr>
      </p:sp>
      <p:sp>
        <p:nvSpPr>
          <p:cNvPr id="13" name="Shape 9"/>
          <p:cNvSpPr/>
          <p:nvPr/>
        </p:nvSpPr>
        <p:spPr>
          <a:xfrm>
            <a:off x="685324" y="4747022"/>
            <a:ext cx="4972407" cy="1423511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832" y="5286613"/>
            <a:ext cx="275273" cy="34421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53470" y="4942761"/>
            <a:ext cx="3133368" cy="287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Прогрессивное заполнение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5853470" y="5348049"/>
            <a:ext cx="7895868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Используйте функцию "Заполнить &gt; Прогрессия" для создания более сложных числовых, датовых или временных последовательностей.</a:t>
            </a:r>
            <a:endParaRPr lang="en-US" sz="1500" dirty="0"/>
          </a:p>
        </p:txBody>
      </p:sp>
      <p:sp>
        <p:nvSpPr>
          <p:cNvPr id="17" name="Shape 12"/>
          <p:cNvSpPr/>
          <p:nvPr/>
        </p:nvSpPr>
        <p:spPr>
          <a:xfrm>
            <a:off x="5755600" y="6161008"/>
            <a:ext cx="8091607" cy="11430"/>
          </a:xfrm>
          <a:prstGeom prst="roundRect">
            <a:avLst>
              <a:gd name="adj" fmla="val 256990"/>
            </a:avLst>
          </a:prstGeom>
          <a:solidFill>
            <a:srgbClr val="4A6B6A"/>
          </a:solidFill>
          <a:ln/>
        </p:spPr>
      </p:sp>
      <p:sp>
        <p:nvSpPr>
          <p:cNvPr id="18" name="Shape 13"/>
          <p:cNvSpPr/>
          <p:nvPr/>
        </p:nvSpPr>
        <p:spPr>
          <a:xfrm>
            <a:off x="685324" y="6268403"/>
            <a:ext cx="6629876" cy="1423511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626" y="6807994"/>
            <a:ext cx="275273" cy="34421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10939" y="6464141"/>
            <a:ext cx="2303740" cy="287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Защита ячеек</a:t>
            </a:r>
            <a:endParaRPr lang="en-US" sz="1800" dirty="0"/>
          </a:p>
        </p:txBody>
      </p:sp>
      <p:sp>
        <p:nvSpPr>
          <p:cNvPr id="21" name="Text 15"/>
          <p:cNvSpPr/>
          <p:nvPr/>
        </p:nvSpPr>
        <p:spPr>
          <a:xfrm>
            <a:off x="7510939" y="6869430"/>
            <a:ext cx="6238399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Защищайте важные ячейки от случайного перезаписывания при автозаполнении, особенно при работе с формулами.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>
            <a:extLst>
              <a:ext uri="{FF2B5EF4-FFF2-40B4-BE49-F238E27FC236}">
                <a16:creationId xmlns:a16="http://schemas.microsoft.com/office/drawing/2014/main" id="{7328AC02-835A-4A61-AFB4-87B2AAF4BD35}"/>
              </a:ext>
            </a:extLst>
          </p:cNvPr>
          <p:cNvSpPr/>
          <p:nvPr/>
        </p:nvSpPr>
        <p:spPr>
          <a:xfrm>
            <a:off x="8113157" y="5051521"/>
            <a:ext cx="6417588" cy="3075861"/>
          </a:xfrm>
          <a:prstGeom prst="roundRect">
            <a:avLst>
              <a:gd name="adj" fmla="val 4757"/>
            </a:avLst>
          </a:prstGeom>
          <a:solidFill>
            <a:srgbClr val="123332"/>
          </a:solidFill>
          <a:ln/>
        </p:spPr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4472" y="779502"/>
            <a:ext cx="7607856" cy="1549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Заключение и вопросы: Максимизируйте свой Excel-потенциал</a:t>
            </a:r>
            <a:endParaRPr lang="en-US" sz="3250" dirty="0"/>
          </a:p>
        </p:txBody>
      </p:sp>
      <p:sp>
        <p:nvSpPr>
          <p:cNvPr id="4" name="Text 1"/>
          <p:cNvSpPr/>
          <p:nvPr/>
        </p:nvSpPr>
        <p:spPr>
          <a:xfrm>
            <a:off x="6254472" y="2575441"/>
            <a:ext cx="7607856" cy="2807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Автозаполнение в Excel — это не просто удобная функция, это фундаментальный инструмент для повышения вашей продуктивности. Освоив его различные аспекты, от базового копирования до интеллектуального заполнения и пользовательских списков, вы сможете значительно ускорить свою работу, минимизировать ошибки и сосредоточиться на анализе, а не на рутинном вводе данных. Начните применять эти методы сегодня, и ваш опыт работы с Excel выйдет на новый уровень.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6583561" y="5959316"/>
            <a:ext cx="7278767" cy="1161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«Эффективность — это не то, сколько мы делаем, а то, сколько мы можем сделать благодаря тому, что мы не делаем»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6254472" y="5630228"/>
            <a:ext cx="30480" cy="1819751"/>
          </a:xfrm>
          <a:prstGeom prst="rect">
            <a:avLst/>
          </a:prstGeom>
          <a:solidFill>
            <a:srgbClr val="EF9C82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528</Words>
  <Application>Microsoft Office PowerPoint</Application>
  <PresentationFormat>Произвольный</PresentationFormat>
  <Paragraphs>39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Quattrocento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Андрей</cp:lastModifiedBy>
  <cp:revision>4</cp:revision>
  <dcterms:created xsi:type="dcterms:W3CDTF">2025-09-23T15:15:31Z</dcterms:created>
  <dcterms:modified xsi:type="dcterms:W3CDTF">2025-09-23T15:28:21Z</dcterms:modified>
</cp:coreProperties>
</file>